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6" r:id="rId1"/>
  </p:sldMasterIdLst>
  <p:notesMasterIdLst>
    <p:notesMasterId r:id="rId4"/>
  </p:notesMasterIdLst>
  <p:sldIdLst>
    <p:sldId id="766" r:id="rId2"/>
    <p:sldId id="772"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7" autoAdjust="0"/>
    <p:restoredTop sz="94660"/>
  </p:normalViewPr>
  <p:slideViewPr>
    <p:cSldViewPr snapToGrid="0">
      <p:cViewPr varScale="1">
        <p:scale>
          <a:sx n="84" d="100"/>
          <a:sy n="84" d="100"/>
        </p:scale>
        <p:origin x="108"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1D569B-EC07-4F41-A7F2-78393466F6EE}" type="datetimeFigureOut">
              <a:rPr lang="en-US" smtClean="0"/>
              <a:t>6/25/2025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879617-34D8-44E6-972A-56E90DDDFFF8}" type="slidenum">
              <a:rPr lang="en-US" smtClean="0"/>
              <a:t>‹#›</a:t>
            </a:fld>
            <a:endParaRPr lang="en-US"/>
          </a:p>
        </p:txBody>
      </p:sp>
    </p:spTree>
    <p:extLst>
      <p:ext uri="{BB962C8B-B14F-4D97-AF65-F5344CB8AC3E}">
        <p14:creationId xmlns:p14="http://schemas.microsoft.com/office/powerpoint/2010/main" val="1692962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E0EC06-57B9-42B5-A79D-B1396E8B1EE6}" type="datetimeFigureOut">
              <a:rPr lang="en-US" smtClean="0"/>
              <a:t>6/25/2025</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2915352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E0EC06-57B9-42B5-A79D-B1396E8B1EE6}" type="datetimeFigureOut">
              <a:rPr lang="en-US" smtClean="0"/>
              <a:t>6/25/2025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221004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E0EC06-57B9-42B5-A79D-B1396E8B1EE6}" type="datetimeFigureOut">
              <a:rPr lang="en-US" smtClean="0"/>
              <a:t>6/25/2025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3355238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5E0EC06-57B9-42B5-A79D-B1396E8B1EE6}" type="datetimeFigureOut">
              <a:rPr lang="en-US" smtClean="0"/>
              <a:t>6/25/2025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4176884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E0EC06-57B9-42B5-A79D-B1396E8B1EE6}" type="datetimeFigureOut">
              <a:rPr lang="en-US" smtClean="0"/>
              <a:t>6/25/2025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747574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5E0EC06-57B9-42B5-A79D-B1396E8B1EE6}" type="datetimeFigureOut">
              <a:rPr lang="en-US" smtClean="0"/>
              <a:t>6/25/2025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1128274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E0EC06-57B9-42B5-A79D-B1396E8B1EE6}" type="datetimeFigureOut">
              <a:rPr lang="en-US" smtClean="0"/>
              <a:t>6/25/2025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676436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E0EC06-57B9-42B5-A79D-B1396E8B1EE6}" type="datetimeFigureOut">
              <a:rPr lang="en-US" smtClean="0"/>
              <a:t>6/25/2025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287499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E0EC06-57B9-42B5-A79D-B1396E8B1EE6}" type="datetimeFigureOut">
              <a:rPr lang="en-US" smtClean="0"/>
              <a:t>6/25/2025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2135256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E0EC06-57B9-42B5-A79D-B1396E8B1EE6}" type="datetimeFigureOut">
              <a:rPr lang="en-US" smtClean="0"/>
              <a:t>6/25/2025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1188135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E0EC06-57B9-42B5-A79D-B1396E8B1EE6}" type="datetimeFigureOut">
              <a:rPr lang="en-US" smtClean="0"/>
              <a:t>6/25/2025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1028140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E0EC06-57B9-42B5-A79D-B1396E8B1EE6}" type="datetimeFigureOut">
              <a:rPr lang="en-US" smtClean="0"/>
              <a:t>6/25/2025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3539223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E0EC06-57B9-42B5-A79D-B1396E8B1EE6}" type="datetimeFigureOut">
              <a:rPr lang="en-US" smtClean="0"/>
              <a:t>6/25/2025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3471017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E0EC06-57B9-42B5-A79D-B1396E8B1EE6}" type="datetimeFigureOut">
              <a:rPr lang="en-US" smtClean="0"/>
              <a:t>6/25/2025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35241187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E0EC06-57B9-42B5-A79D-B1396E8B1EE6}" type="datetimeFigureOut">
              <a:rPr lang="en-US" smtClean="0"/>
              <a:t>6/25/2025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14598333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E0EC06-57B9-42B5-A79D-B1396E8B1EE6}" type="datetimeFigureOut">
              <a:rPr lang="en-US" smtClean="0"/>
              <a:t>6/25/2025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1105272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E0EC06-57B9-42B5-A79D-B1396E8B1EE6}" type="datetimeFigureOut">
              <a:rPr lang="en-US" smtClean="0"/>
              <a:t>6/25/2025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38AEEA-FC69-4A56-91F4-E0702054D2DD}" type="slidenum">
              <a:rPr lang="en-US" smtClean="0"/>
              <a:t>‹#›</a:t>
            </a:fld>
            <a:endParaRPr lang="en-US"/>
          </a:p>
        </p:txBody>
      </p:sp>
    </p:spTree>
    <p:extLst>
      <p:ext uri="{BB962C8B-B14F-4D97-AF65-F5344CB8AC3E}">
        <p14:creationId xmlns:p14="http://schemas.microsoft.com/office/powerpoint/2010/main" val="673388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5E0EC06-57B9-42B5-A79D-B1396E8B1EE6}" type="datetimeFigureOut">
              <a:rPr lang="en-US" smtClean="0"/>
              <a:t>6/25/2025</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038AEEA-FC69-4A56-91F4-E0702054D2DD}" type="slidenum">
              <a:rPr lang="en-US" smtClean="0"/>
              <a:t>‹#›</a:t>
            </a:fld>
            <a:endParaRPr lang="en-US"/>
          </a:p>
        </p:txBody>
      </p:sp>
    </p:spTree>
    <p:extLst>
      <p:ext uri="{BB962C8B-B14F-4D97-AF65-F5344CB8AC3E}">
        <p14:creationId xmlns:p14="http://schemas.microsoft.com/office/powerpoint/2010/main" val="1169395875"/>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3959" r:id="rId13"/>
    <p:sldLayoutId id="2147483960" r:id="rId14"/>
    <p:sldLayoutId id="2147483961" r:id="rId15"/>
    <p:sldLayoutId id="2147483962" r:id="rId16"/>
    <p:sldLayoutId id="2147483963"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7331" y="160020"/>
            <a:ext cx="10325734" cy="1371599"/>
          </a:xfrm>
        </p:spPr>
        <p:txBody>
          <a:bodyPr anchor="t">
            <a:noAutofit/>
          </a:bodyPr>
          <a:lstStyle/>
          <a:p>
            <a:r>
              <a:rPr lang="fa-IR" sz="3200" b="1" dirty="0">
                <a:solidFill>
                  <a:srgbClr val="FF0000"/>
                </a:solidFill>
                <a:latin typeface="Times New Roman" panose="02020603050405020304" pitchFamily="18" charset="0"/>
                <a:ea typeface="Times New Roman" panose="02020603050405020304" pitchFamily="18" charset="0"/>
                <a:cs typeface="2  Compset" panose="00000400000000000000" pitchFamily="2" charset="-78"/>
              </a:rPr>
              <a:t>نحوه ی تشکیل دفترحمایت </a:t>
            </a:r>
            <a:r>
              <a:rPr lang="fa-IR" sz="3200" b="1" dirty="0" smtClean="0">
                <a:solidFill>
                  <a:srgbClr val="FF0000"/>
                </a:solidFill>
                <a:latin typeface="Times New Roman" panose="02020603050405020304" pitchFamily="18" charset="0"/>
                <a:ea typeface="Times New Roman" panose="02020603050405020304" pitchFamily="18" charset="0"/>
                <a:cs typeface="2  Compset" panose="00000400000000000000" pitchFamily="2" charset="-78"/>
              </a:rPr>
              <a:t>مادران </a:t>
            </a:r>
            <a:br>
              <a:rPr lang="fa-IR" sz="3200" b="1" dirty="0" smtClean="0">
                <a:solidFill>
                  <a:srgbClr val="FF0000"/>
                </a:solidFill>
                <a:latin typeface="Times New Roman" panose="02020603050405020304" pitchFamily="18" charset="0"/>
                <a:ea typeface="Times New Roman" panose="02020603050405020304" pitchFamily="18" charset="0"/>
                <a:cs typeface="2  Compset" panose="00000400000000000000" pitchFamily="2" charset="-78"/>
              </a:rPr>
            </a:br>
            <a:r>
              <a:rPr lang="fa-IR" sz="3200" b="1" dirty="0" smtClean="0">
                <a:solidFill>
                  <a:srgbClr val="FF0000"/>
                </a:solidFill>
                <a:latin typeface="Times New Roman" panose="02020603050405020304" pitchFamily="18" charset="0"/>
                <a:ea typeface="Times New Roman" panose="02020603050405020304" pitchFamily="18" charset="0"/>
                <a:cs typeface="2  Compset" panose="00000400000000000000" pitchFamily="2" charset="-78"/>
              </a:rPr>
              <a:t>با </a:t>
            </a:r>
            <a:r>
              <a:rPr lang="fa-IR" sz="3200" b="1" dirty="0">
                <a:solidFill>
                  <a:srgbClr val="FF0000"/>
                </a:solidFill>
                <a:latin typeface="Times New Roman" panose="02020603050405020304" pitchFamily="18" charset="0"/>
                <a:ea typeface="Times New Roman" panose="02020603050405020304" pitchFamily="18" charset="0"/>
                <a:cs typeface="2  Compset" panose="00000400000000000000" pitchFamily="2" charset="-78"/>
              </a:rPr>
              <a:t>هدف پیگیری مادران </a:t>
            </a:r>
            <a:r>
              <a:rPr lang="fa-IR" sz="3200" b="1" dirty="0" smtClean="0">
                <a:solidFill>
                  <a:srgbClr val="FF0000"/>
                </a:solidFill>
                <a:latin typeface="Times New Roman" panose="02020603050405020304" pitchFamily="18" charset="0"/>
                <a:ea typeface="Times New Roman" panose="02020603050405020304" pitchFamily="18" charset="0"/>
                <a:cs typeface="2  Compset" panose="00000400000000000000" pitchFamily="2" charset="-78"/>
              </a:rPr>
              <a:t>نیازمند مراقبت ویژه </a:t>
            </a:r>
            <a:r>
              <a:rPr lang="fa-IR" sz="3200" b="1" dirty="0">
                <a:solidFill>
                  <a:srgbClr val="FF0000"/>
                </a:solidFill>
                <a:latin typeface="Times New Roman" panose="02020603050405020304" pitchFamily="18" charset="0"/>
                <a:ea typeface="Times New Roman" panose="02020603050405020304" pitchFamily="18" charset="0"/>
                <a:cs typeface="2  Compset" panose="00000400000000000000" pitchFamily="2" charset="-78"/>
              </a:rPr>
              <a:t>و پیشگیری از مرگ </a:t>
            </a:r>
            <a:r>
              <a:rPr lang="fa-IR" sz="3200" b="1" dirty="0" smtClean="0">
                <a:solidFill>
                  <a:srgbClr val="FF0000"/>
                </a:solidFill>
                <a:latin typeface="Times New Roman" panose="02020603050405020304" pitchFamily="18" charset="0"/>
                <a:ea typeface="Times New Roman" panose="02020603050405020304" pitchFamily="18" charset="0"/>
                <a:cs typeface="2  Compset" panose="00000400000000000000" pitchFamily="2" charset="-78"/>
              </a:rPr>
              <a:t>مادر </a:t>
            </a:r>
            <a:r>
              <a:rPr lang="en-US" sz="2800" b="1" dirty="0">
                <a:latin typeface="Times New Roman" panose="02020603050405020304" pitchFamily="18" charset="0"/>
                <a:ea typeface="Times New Roman" panose="02020603050405020304" pitchFamily="18" charset="0"/>
              </a:rPr>
              <a:t/>
            </a:r>
            <a:br>
              <a:rPr lang="en-US" sz="2800" b="1" dirty="0">
                <a:latin typeface="Times New Roman" panose="02020603050405020304" pitchFamily="18" charset="0"/>
                <a:ea typeface="Times New Roman" panose="02020603050405020304" pitchFamily="18" charset="0"/>
              </a:rPr>
            </a:br>
            <a:endParaRPr lang="en-US" sz="2800" b="1" dirty="0"/>
          </a:p>
        </p:txBody>
      </p:sp>
      <p:sp>
        <p:nvSpPr>
          <p:cNvPr id="3" name="Rectangle 2"/>
          <p:cNvSpPr/>
          <p:nvPr/>
        </p:nvSpPr>
        <p:spPr>
          <a:xfrm>
            <a:off x="1497331" y="1420492"/>
            <a:ext cx="10572750" cy="5209118"/>
          </a:xfrm>
          <a:prstGeom prst="rect">
            <a:avLst/>
          </a:prstGeom>
        </p:spPr>
        <p:txBody>
          <a:bodyPr wrap="square">
            <a:spAutoFit/>
          </a:bodyPr>
          <a:lstStyle/>
          <a:p>
            <a:pPr algn="justLow" rtl="1">
              <a:lnSpc>
                <a:spcPct val="150000"/>
              </a:lnSpc>
            </a:pPr>
            <a:r>
              <a:rPr lang="fa-IR" sz="2800" b="1" dirty="0" smtClean="0">
                <a:latin typeface="Times New Roman" panose="02020603050405020304" pitchFamily="18" charset="0"/>
                <a:ea typeface="Times New Roman" panose="02020603050405020304" pitchFamily="18" charset="0"/>
                <a:cs typeface="2  Compset" panose="00000400000000000000" pitchFamily="2" charset="-78"/>
              </a:rPr>
              <a:t>تشکیل </a:t>
            </a:r>
            <a:r>
              <a:rPr lang="fa-IR" sz="2800" b="1" dirty="0">
                <a:latin typeface="Times New Roman" panose="02020603050405020304" pitchFamily="18" charset="0"/>
                <a:ea typeface="Times New Roman" panose="02020603050405020304" pitchFamily="18" charset="0"/>
                <a:cs typeface="2  Compset" panose="00000400000000000000" pitchFamily="2" charset="-78"/>
              </a:rPr>
              <a:t>این دفتر با هدف کاهش مورتالیتی و </a:t>
            </a:r>
            <a:r>
              <a:rPr lang="fa-IR" sz="2800" b="1" dirty="0" smtClean="0">
                <a:latin typeface="Times New Roman" panose="02020603050405020304" pitchFamily="18" charset="0"/>
                <a:ea typeface="Times New Roman" panose="02020603050405020304" pitchFamily="18" charset="0"/>
                <a:cs typeface="2  Compset" panose="00000400000000000000" pitchFamily="2" charset="-78"/>
              </a:rPr>
              <a:t>موربیدیتی </a:t>
            </a:r>
            <a:r>
              <a:rPr lang="fa-IR" sz="2800" b="1" dirty="0">
                <a:latin typeface="Times New Roman" panose="02020603050405020304" pitchFamily="18" charset="0"/>
                <a:ea typeface="Times New Roman" panose="02020603050405020304" pitchFamily="18" charset="0"/>
                <a:cs typeface="2  Compset" panose="00000400000000000000" pitchFamily="2" charset="-78"/>
              </a:rPr>
              <a:t>بود، ابتدا عوامل موثر بر ایجاد عوارض در </a:t>
            </a:r>
            <a:r>
              <a:rPr lang="fa-IR" sz="2800" b="1" dirty="0" smtClean="0">
                <a:latin typeface="Times New Roman" panose="02020603050405020304" pitchFamily="18" charset="0"/>
                <a:ea typeface="Times New Roman" panose="02020603050405020304" pitchFamily="18" charset="0"/>
                <a:cs typeface="2  Compset" panose="00000400000000000000" pitchFamily="2" charset="-78"/>
              </a:rPr>
              <a:t>مادر و </a:t>
            </a:r>
            <a:r>
              <a:rPr lang="fa-IR" sz="2800" b="1" dirty="0">
                <a:latin typeface="Times New Roman" panose="02020603050405020304" pitchFamily="18" charset="0"/>
                <a:ea typeface="Times New Roman" panose="02020603050405020304" pitchFamily="18" charset="0"/>
                <a:cs typeface="2  Compset" panose="00000400000000000000" pitchFamily="2" charset="-78"/>
              </a:rPr>
              <a:t>جنین مورد بررسی قرار گرفت </a:t>
            </a:r>
            <a:r>
              <a:rPr lang="fa-IR" sz="2800" b="1" dirty="0" smtClean="0">
                <a:latin typeface="Times New Roman" panose="02020603050405020304" pitchFamily="18" charset="0"/>
                <a:ea typeface="Times New Roman" panose="02020603050405020304" pitchFamily="18" charset="0"/>
                <a:cs typeface="2  Compset" panose="00000400000000000000" pitchFamily="2" charset="-78"/>
              </a:rPr>
              <a:t>سپس </a:t>
            </a:r>
            <a:r>
              <a:rPr lang="fa-IR" sz="2800" b="1" dirty="0">
                <a:latin typeface="Times New Roman" panose="02020603050405020304" pitchFamily="18" charset="0"/>
                <a:ea typeface="Times New Roman" panose="02020603050405020304" pitchFamily="18" charset="0"/>
                <a:cs typeface="2  Compset" panose="00000400000000000000" pitchFamily="2" charset="-78"/>
              </a:rPr>
              <a:t>با تشکیل جلسات متعدد در سطح معاونت بهداشتی </a:t>
            </a:r>
            <a:r>
              <a:rPr lang="fa-IR" sz="2800" b="1" dirty="0" smtClean="0">
                <a:latin typeface="Times New Roman" panose="02020603050405020304" pitchFamily="18" charset="0"/>
                <a:ea typeface="Times New Roman" panose="02020603050405020304" pitchFamily="18" charset="0"/>
                <a:cs typeface="2  Compset" panose="00000400000000000000" pitchFamily="2" charset="-78"/>
              </a:rPr>
              <a:t>با </a:t>
            </a:r>
            <a:r>
              <a:rPr lang="fa-IR" sz="2800" b="1" dirty="0">
                <a:latin typeface="Times New Roman" panose="02020603050405020304" pitchFamily="18" charset="0"/>
                <a:ea typeface="Times New Roman" panose="02020603050405020304" pitchFamily="18" charset="0"/>
                <a:cs typeface="2  Compset" panose="00000400000000000000" pitchFamily="2" charset="-78"/>
              </a:rPr>
              <a:t>کلیه </a:t>
            </a:r>
            <a:r>
              <a:rPr lang="fa-IR" sz="2800" b="1" dirty="0" smtClean="0">
                <a:latin typeface="Times New Roman" panose="02020603050405020304" pitchFamily="18" charset="0"/>
                <a:ea typeface="Times New Roman" panose="02020603050405020304" pitchFamily="18" charset="0"/>
                <a:cs typeface="2  Compset" panose="00000400000000000000" pitchFamily="2" charset="-78"/>
              </a:rPr>
              <a:t>کارشناسهای </a:t>
            </a:r>
            <a:r>
              <a:rPr lang="fa-IR" sz="2800" b="1" dirty="0">
                <a:latin typeface="Times New Roman" panose="02020603050405020304" pitchFamily="18" charset="0"/>
                <a:ea typeface="Times New Roman" panose="02020603050405020304" pitchFamily="18" charset="0"/>
                <a:cs typeface="2  Compset" panose="00000400000000000000" pitchFamily="2" charset="-78"/>
              </a:rPr>
              <a:t>مادران شهرستان ها </a:t>
            </a:r>
            <a:r>
              <a:rPr lang="fa-IR" sz="2800" b="1" dirty="0" smtClean="0">
                <a:latin typeface="Times New Roman" panose="02020603050405020304" pitchFamily="18" charset="0"/>
                <a:ea typeface="Times New Roman" panose="02020603050405020304" pitchFamily="18" charset="0"/>
                <a:cs typeface="2  Compset" panose="00000400000000000000" pitchFamily="2" charset="-78"/>
              </a:rPr>
              <a:t>نتیجه گیری شد که </a:t>
            </a:r>
            <a:r>
              <a:rPr lang="fa-IR" sz="2800" b="1" dirty="0">
                <a:latin typeface="Times New Roman" panose="02020603050405020304" pitchFamily="18" charset="0"/>
                <a:ea typeface="Times New Roman" panose="02020603050405020304" pitchFamily="18" charset="0"/>
                <a:cs typeface="2  Compset" panose="00000400000000000000" pitchFamily="2" charset="-78"/>
              </a:rPr>
              <a:t>برای پیگیری و پیشگیری از </a:t>
            </a:r>
            <a:r>
              <a:rPr lang="en-US" sz="2400" b="1" dirty="0">
                <a:latin typeface="Times New Roman" panose="02020603050405020304" pitchFamily="18" charset="0"/>
                <a:ea typeface="Times New Roman" panose="02020603050405020304" pitchFamily="18" charset="0"/>
                <a:cs typeface="2  Compset" panose="00000400000000000000" pitchFamily="2" charset="-78"/>
              </a:rPr>
              <a:t>MISS</a:t>
            </a:r>
            <a:r>
              <a:rPr lang="fa-IR" sz="2800" b="1" dirty="0">
                <a:latin typeface="Times New Roman" panose="02020603050405020304" pitchFamily="18" charset="0"/>
                <a:ea typeface="Times New Roman" panose="02020603050405020304" pitchFamily="18" charset="0"/>
                <a:cs typeface="2  Compset" panose="00000400000000000000" pitchFamily="2" charset="-78"/>
              </a:rPr>
              <a:t> شدن مادران باردار پرخطر دفتری با نام  «دفتر حمایت مادر و کودک »که یک کارشناس مامایی از پرسنل معاونت بهداشتی با سابقه کار مناسب و با روابط اجتماعی بالا و درعین حال دلسوز و مسئولیت پذیر </a:t>
            </a:r>
            <a:r>
              <a:rPr lang="fa-IR" sz="2800" b="1" dirty="0" smtClean="0">
                <a:latin typeface="Times New Roman" panose="02020603050405020304" pitchFamily="18" charset="0"/>
                <a:ea typeface="Times New Roman" panose="02020603050405020304" pitchFamily="18" charset="0"/>
                <a:cs typeface="2  Compset" panose="00000400000000000000" pitchFamily="2" charset="-78"/>
              </a:rPr>
              <a:t>در </a:t>
            </a:r>
            <a:r>
              <a:rPr lang="fa-IR" sz="2800" b="1" dirty="0">
                <a:latin typeface="Times New Roman" panose="02020603050405020304" pitchFamily="18" charset="0"/>
                <a:ea typeface="Times New Roman" panose="02020603050405020304" pitchFamily="18" charset="0"/>
                <a:cs typeface="2  Compset" panose="00000400000000000000" pitchFamily="2" charset="-78"/>
              </a:rPr>
              <a:t>این دفتر مسئول پذیرش کلیه ارجاعات از تمام مراکز بهداشتی درمانی </a:t>
            </a:r>
            <a:r>
              <a:rPr lang="fa-IR" sz="2800" b="1" dirty="0" smtClean="0">
                <a:latin typeface="Times New Roman" panose="02020603050405020304" pitchFamily="18" charset="0"/>
                <a:ea typeface="Times New Roman" panose="02020603050405020304" pitchFamily="18" charset="0"/>
                <a:cs typeface="2  Compset" panose="00000400000000000000" pitchFamily="2" charset="-78"/>
              </a:rPr>
              <a:t>سطح استان گردد، </a:t>
            </a:r>
            <a:r>
              <a:rPr lang="fa-IR" sz="2800" b="1" dirty="0">
                <a:latin typeface="Times New Roman" panose="02020603050405020304" pitchFamily="18" charset="0"/>
                <a:ea typeface="Times New Roman" panose="02020603050405020304" pitchFamily="18" charset="0"/>
                <a:cs typeface="2  Compset" panose="00000400000000000000" pitchFamily="2" charset="-78"/>
              </a:rPr>
              <a:t>تا در بیمارستان آموزشی زنان و زایمان </a:t>
            </a:r>
            <a:r>
              <a:rPr lang="fa-IR" sz="2800" b="1" dirty="0" smtClean="0">
                <a:latin typeface="Times New Roman" panose="02020603050405020304" pitchFamily="18" charset="0"/>
                <a:ea typeface="Times New Roman" panose="02020603050405020304" pitchFamily="18" charset="0"/>
                <a:cs typeface="2  Compset" panose="00000400000000000000" pitchFamily="2" charset="-78"/>
              </a:rPr>
              <a:t>کوثر </a:t>
            </a:r>
            <a:r>
              <a:rPr lang="fa-IR" sz="2800" b="1" dirty="0">
                <a:latin typeface="Times New Roman" panose="02020603050405020304" pitchFamily="18" charset="0"/>
                <a:ea typeface="Times New Roman" panose="02020603050405020304" pitchFamily="18" charset="0"/>
                <a:cs typeface="2  Compset" panose="00000400000000000000" pitchFamily="2" charset="-78"/>
              </a:rPr>
              <a:t>که در شهر قزوین می باشد به عنوان رابط بهداشتی در </a:t>
            </a:r>
            <a:r>
              <a:rPr lang="fa-IR" sz="2800" b="1" dirty="0" smtClean="0">
                <a:latin typeface="Times New Roman" panose="02020603050405020304" pitchFamily="18" charset="0"/>
                <a:ea typeface="Times New Roman" panose="02020603050405020304" pitchFamily="18" charset="0"/>
                <a:cs typeface="2  Compset" panose="00000400000000000000" pitchFamily="2" charset="-78"/>
              </a:rPr>
              <a:t>بیمارستان</a:t>
            </a:r>
            <a:r>
              <a:rPr lang="en-US" sz="2800" b="1" dirty="0" smtClean="0">
                <a:latin typeface="Times New Roman" panose="02020603050405020304" pitchFamily="18" charset="0"/>
                <a:ea typeface="Times New Roman" panose="02020603050405020304" pitchFamily="18" charset="0"/>
                <a:cs typeface="2  Compset" panose="00000400000000000000" pitchFamily="2" charset="-78"/>
              </a:rPr>
              <a:t> </a:t>
            </a:r>
            <a:r>
              <a:rPr lang="fa-IR" sz="2800" b="1" dirty="0" smtClean="0">
                <a:latin typeface="Times New Roman" panose="02020603050405020304" pitchFamily="18" charset="0"/>
                <a:ea typeface="Times New Roman" panose="02020603050405020304" pitchFamily="18" charset="0"/>
                <a:cs typeface="2  Compset" panose="00000400000000000000" pitchFamily="2" charset="-78"/>
              </a:rPr>
              <a:t>فعالیت نماید. </a:t>
            </a:r>
          </a:p>
        </p:txBody>
      </p:sp>
    </p:spTree>
    <p:extLst>
      <p:ext uri="{BB962C8B-B14F-4D97-AF65-F5344CB8AC3E}">
        <p14:creationId xmlns:p14="http://schemas.microsoft.com/office/powerpoint/2010/main" val="35914890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45920" y="474345"/>
            <a:ext cx="10218420" cy="6140142"/>
          </a:xfrm>
          <a:prstGeom prst="rect">
            <a:avLst/>
          </a:prstGeom>
        </p:spPr>
        <p:txBody>
          <a:bodyPr wrap="square">
            <a:spAutoFit/>
          </a:bodyPr>
          <a:lstStyle/>
          <a:p>
            <a:pPr algn="justLow" rtl="1">
              <a:lnSpc>
                <a:spcPct val="150000"/>
              </a:lnSpc>
            </a:pPr>
            <a:r>
              <a:rPr lang="fa-IR" sz="2400" b="1" dirty="0">
                <a:latin typeface="Times New Roman" panose="02020603050405020304" pitchFamily="18" charset="0"/>
                <a:ea typeface="Times New Roman" panose="02020603050405020304" pitchFamily="18" charset="0"/>
                <a:cs typeface="2  Compset" panose="00000400000000000000" pitchFamily="2" charset="-78"/>
              </a:rPr>
              <a:t>موضوع در جلسه ایی برای معاونت درمان، رییس بیمارستان، مدیرگروه زنان و زایمان، مسئول درمانگاه  بیمارستان  و کلیه روسای شبکه های بهداشت و درمان مطرح شد و سپس در جلسه ماهیانه شهرستانها برای تمام سطوح پزشک، ماما و بهورز اهداف تشکیل دفتر و شرح وظایف آنها در این رابطه تشریح شد و فرد مسئول دفتر طی نامه ایی به اطلاع کلیه همکاران رسانده شد تا در صورت نیاز همکاران به طورمستقیم با این کارشناس در تماس باشند. لازم به ذکر است که در این جلسات تاکید شده  سلسله مراتب ارجاع  باید رعایت شود بدین ترتیب که از خانه بهداشت توسط بهورز به مامای مرکز و سپس پزشک ارجاع صورت پذیرد تا کلیه همکاران شاغل در منطقه از وضعیت مادران باردار پرخطر مطلع باشند و موظف به پیگیری باشند. همچنین ضمن تکمیل فرم ارجاع و نوشتن نام کارشناس دفتر در بالای فرم ارجاع نام کارشناس مامایی به مادر باردار گفته می شود و وقتی که مادر به بیمارستان مراجعه می کند ضمن نشان دادن فرم ارجاع و وذکر نام مامای مسئول دفتر همکاران درمانگاه زنان بدانند که این مادر باردار ویژه می باشد و می بایست به فرد مسئول ارجاع دهند.</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736800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Template>
  <TotalTime>5405</TotalTime>
  <Words>329</Words>
  <Application>Microsoft Office PowerPoint</Application>
  <PresentationFormat>Widescreen</PresentationFormat>
  <Paragraphs>3</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2  Compset</vt:lpstr>
      <vt:lpstr>Arial</vt:lpstr>
      <vt:lpstr>Calibri</vt:lpstr>
      <vt:lpstr>Corbel</vt:lpstr>
      <vt:lpstr>Times New Roman</vt:lpstr>
      <vt:lpstr>Parallax</vt:lpstr>
      <vt:lpstr>نحوه ی تشکیل دفترحمایت مادران  با هدف پیگیری مادران نیازمند مراقبت ویژه و پیشگیری از مرگ مادر  </vt:lpstr>
      <vt:lpstr>PowerPoint Presentation</vt:lpstr>
    </vt:vector>
  </TitlesOfParts>
  <Company>Health.gov.ir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برنامه ترویج زایمان طبیعی</dc:title>
  <dc:creator>اسلامبولچي خانم ليلا</dc:creator>
  <cp:lastModifiedBy>Administrator</cp:lastModifiedBy>
  <cp:revision>401</cp:revision>
  <dcterms:created xsi:type="dcterms:W3CDTF">2018-08-27T09:13:58Z</dcterms:created>
  <dcterms:modified xsi:type="dcterms:W3CDTF">2025-06-25T06:07:24Z</dcterms:modified>
</cp:coreProperties>
</file>